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0" r:id="rId13"/>
    <p:sldId id="273" r:id="rId14"/>
    <p:sldId id="264" r:id="rId15"/>
    <p:sldId id="265" r:id="rId16"/>
    <p:sldId id="269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dirty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CF5AD-9EEB-46C8-869B-8B9C02A1E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Máquina Virtual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F4CB36-CF85-4F2D-B440-541F3EA61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Virtual box-Linux</a:t>
            </a:r>
          </a:p>
        </p:txBody>
      </p:sp>
      <p:pic>
        <p:nvPicPr>
          <p:cNvPr id="1026" name="Picture 2" descr="O que é uma máquina virtual e como configurar uma VM no Windows, no Linux e  no Mac">
            <a:extLst>
              <a:ext uri="{FF2B5EF4-FFF2-40B4-BE49-F238E27FC236}">
                <a16:creationId xmlns:a16="http://schemas.microsoft.com/office/drawing/2014/main" id="{58B21ED9-6AFF-4A84-9B37-8187CB03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888949"/>
            <a:ext cx="2361460" cy="23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50C921-BE73-4C9F-8CBD-6CB76C15D635}"/>
              </a:ext>
            </a:extLst>
          </p:cNvPr>
          <p:cNvSpPr txBox="1"/>
          <p:nvPr/>
        </p:nvSpPr>
        <p:spPr>
          <a:xfrm>
            <a:off x="9375008" y="655172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Heloíse</a:t>
            </a:r>
            <a:r>
              <a:rPr lang="pt-BR" dirty="0"/>
              <a:t> </a:t>
            </a:r>
            <a:r>
              <a:rPr lang="pt-BR" dirty="0" err="1"/>
              <a:t>Monzani</a:t>
            </a:r>
            <a:r>
              <a:rPr lang="pt-BR" dirty="0"/>
              <a:t> de Castro</a:t>
            </a:r>
          </a:p>
        </p:txBody>
      </p:sp>
      <p:pic>
        <p:nvPicPr>
          <p:cNvPr id="1028" name="Picture 4" descr="Linux – Wikipédia, a enciclopédia livre">
            <a:extLst>
              <a:ext uri="{FF2B5EF4-FFF2-40B4-BE49-F238E27FC236}">
                <a16:creationId xmlns:a16="http://schemas.microsoft.com/office/drawing/2014/main" id="{94B5E051-576B-499A-A02E-26C61470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401" y="1888949"/>
            <a:ext cx="1588428" cy="18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2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20852-FC16-4FFE-BD22-51CCC733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colocar o Linux em tela cheia?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FCF74A1-66E4-49F5-BB10-50733A4828EB}"/>
              </a:ext>
            </a:extLst>
          </p:cNvPr>
          <p:cNvSpPr/>
          <p:nvPr/>
        </p:nvSpPr>
        <p:spPr>
          <a:xfrm>
            <a:off x="303365" y="2336872"/>
            <a:ext cx="6816526" cy="41260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E641C7-C739-4258-903E-ED15991C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6" y="2702019"/>
            <a:ext cx="6336844" cy="3402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3A873A3-6437-4928-92D8-60BC7C0A4F82}"/>
              </a:ext>
            </a:extLst>
          </p:cNvPr>
          <p:cNvCxnSpPr/>
          <p:nvPr/>
        </p:nvCxnSpPr>
        <p:spPr>
          <a:xfrm flipV="1">
            <a:off x="5095783" y="2947386"/>
            <a:ext cx="2716567" cy="9321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380D8D1-8795-40B3-8783-49D58BD9292D}"/>
              </a:ext>
            </a:extLst>
          </p:cNvPr>
          <p:cNvSpPr/>
          <p:nvPr/>
        </p:nvSpPr>
        <p:spPr>
          <a:xfrm>
            <a:off x="8221270" y="2249854"/>
            <a:ext cx="2325402" cy="412607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F21BF9C-2A09-49A5-9498-549A7A76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76" y="2399016"/>
            <a:ext cx="2047589" cy="376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046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E9CFF-3D94-4923-BD3A-91F4E48B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colocar o Linux em tela cheia?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F521F28-B283-4EC4-8B8C-AE7D34611ACB}"/>
              </a:ext>
            </a:extLst>
          </p:cNvPr>
          <p:cNvSpPr/>
          <p:nvPr/>
        </p:nvSpPr>
        <p:spPr>
          <a:xfrm>
            <a:off x="427652" y="2629837"/>
            <a:ext cx="6558829" cy="36644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E295E1-9391-452B-9AE6-5693C6C0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63797"/>
            <a:ext cx="6013243" cy="3072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0B99CE64-E5CF-4956-814B-AA2A13834615}"/>
              </a:ext>
            </a:extLst>
          </p:cNvPr>
          <p:cNvSpPr/>
          <p:nvPr/>
        </p:nvSpPr>
        <p:spPr>
          <a:xfrm>
            <a:off x="7688062" y="3723246"/>
            <a:ext cx="3906420" cy="98023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Pronto! A tela está ajustada!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865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0E86-F6F9-420B-8015-80A61C942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Máquina Virtual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1B57758-6812-45FB-9EAA-2EBEB5E4E485}"/>
              </a:ext>
            </a:extLst>
          </p:cNvPr>
          <p:cNvSpPr/>
          <p:nvPr/>
        </p:nvSpPr>
        <p:spPr>
          <a:xfrm>
            <a:off x="5945715" y="4351416"/>
            <a:ext cx="3120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Virtual box-Linux/Comandos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B598E5-AF02-4B76-8ECC-619762987E59}"/>
              </a:ext>
            </a:extLst>
          </p:cNvPr>
          <p:cNvSpPr txBox="1"/>
          <p:nvPr/>
        </p:nvSpPr>
        <p:spPr>
          <a:xfrm>
            <a:off x="9375008" y="655172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Heloíse</a:t>
            </a:r>
            <a:r>
              <a:rPr lang="pt-BR" dirty="0"/>
              <a:t> </a:t>
            </a:r>
            <a:r>
              <a:rPr lang="pt-BR" dirty="0" err="1"/>
              <a:t>Monzani</a:t>
            </a:r>
            <a:r>
              <a:rPr lang="pt-BR" dirty="0"/>
              <a:t> de Castro</a:t>
            </a:r>
          </a:p>
        </p:txBody>
      </p:sp>
      <p:pic>
        <p:nvPicPr>
          <p:cNvPr id="6" name="Picture 4" descr="Linux – Wikipédia, a enciclopédia livre">
            <a:extLst>
              <a:ext uri="{FF2B5EF4-FFF2-40B4-BE49-F238E27FC236}">
                <a16:creationId xmlns:a16="http://schemas.microsoft.com/office/drawing/2014/main" id="{85CED4D5-6A88-4863-BC51-A23D70D0D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401" y="1888949"/>
            <a:ext cx="1588428" cy="18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 que é uma máquina virtual e como configurar uma VM no Windows, no Linux e  no Mac">
            <a:extLst>
              <a:ext uri="{FF2B5EF4-FFF2-40B4-BE49-F238E27FC236}">
                <a16:creationId xmlns:a16="http://schemas.microsoft.com/office/drawing/2014/main" id="{310F9F6B-A558-4301-8E11-30C34C57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0" y="1888949"/>
            <a:ext cx="2361460" cy="23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3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FA903-B3D9-437B-9059-E3C145A9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327D4E-2D6D-4861-9C2B-6DB463F8D923}"/>
              </a:ext>
            </a:extLst>
          </p:cNvPr>
          <p:cNvSpPr/>
          <p:nvPr/>
        </p:nvSpPr>
        <p:spPr>
          <a:xfrm>
            <a:off x="470517" y="2689934"/>
            <a:ext cx="5326601" cy="272544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5EE5DF-F10C-43EC-88B8-B9056DA5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920800"/>
            <a:ext cx="4840958" cy="2263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FB63BBF-2975-40AA-B1EC-CBA2DD3189DD}"/>
              </a:ext>
            </a:extLst>
          </p:cNvPr>
          <p:cNvSpPr/>
          <p:nvPr/>
        </p:nvSpPr>
        <p:spPr>
          <a:xfrm>
            <a:off x="7914442" y="2363506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clear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5D2D25-A55C-414F-88A9-7A97F5159A82}"/>
              </a:ext>
            </a:extLst>
          </p:cNvPr>
          <p:cNvSpPr/>
          <p:nvPr/>
        </p:nvSpPr>
        <p:spPr>
          <a:xfrm>
            <a:off x="6784713" y="3353475"/>
            <a:ext cx="4168156" cy="10809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 “</a:t>
            </a:r>
            <a:r>
              <a:rPr lang="pt-BR" dirty="0" err="1"/>
              <a:t>clear</a:t>
            </a:r>
            <a:r>
              <a:rPr lang="pt-BR" dirty="0"/>
              <a:t>” limpa a tela.</a:t>
            </a:r>
          </a:p>
        </p:txBody>
      </p:sp>
    </p:spTree>
    <p:extLst>
      <p:ext uri="{BB962C8B-B14F-4D97-AF65-F5344CB8AC3E}">
        <p14:creationId xmlns:p14="http://schemas.microsoft.com/office/powerpoint/2010/main" val="239790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8BD68-F62D-48A1-B335-D37374DC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463B9-AE44-44E3-90F1-6798939C1477}"/>
              </a:ext>
            </a:extLst>
          </p:cNvPr>
          <p:cNvSpPr/>
          <p:nvPr/>
        </p:nvSpPr>
        <p:spPr>
          <a:xfrm>
            <a:off x="258977" y="2583402"/>
            <a:ext cx="5720270" cy="272544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27EB0C-227A-4466-BA32-083299821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24" b="45199"/>
          <a:stretch/>
        </p:blipFill>
        <p:spPr>
          <a:xfrm>
            <a:off x="504832" y="2947658"/>
            <a:ext cx="5228559" cy="19722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C069C8B0-6662-4474-B19D-8B479A8A5255}"/>
              </a:ext>
            </a:extLst>
          </p:cNvPr>
          <p:cNvSpPr/>
          <p:nvPr/>
        </p:nvSpPr>
        <p:spPr>
          <a:xfrm>
            <a:off x="7914442" y="2363506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AA505EA-A6A7-4D0D-A1D7-DA0DFCC5F50C}"/>
              </a:ext>
            </a:extLst>
          </p:cNvPr>
          <p:cNvSpPr/>
          <p:nvPr/>
        </p:nvSpPr>
        <p:spPr>
          <a:xfrm>
            <a:off x="6965056" y="3197482"/>
            <a:ext cx="3799821" cy="5948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directory</a:t>
            </a:r>
            <a:r>
              <a:rPr lang="pt-BR" dirty="0"/>
              <a:t> </a:t>
            </a:r>
            <a:r>
              <a:rPr lang="pt-BR" dirty="0" err="1"/>
              <a:t>contents</a:t>
            </a:r>
            <a:r>
              <a:rPr lang="pt-BR" dirty="0"/>
              <a:t> - Listar Conteúdo do Diretório.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D680177-225B-4F98-9D86-3FFF54C53101}"/>
              </a:ext>
            </a:extLst>
          </p:cNvPr>
          <p:cNvSpPr/>
          <p:nvPr/>
        </p:nvSpPr>
        <p:spPr>
          <a:xfrm>
            <a:off x="7023373" y="3907170"/>
            <a:ext cx="3666656" cy="20254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é usado para listar arquivos ou diretórios dentro de outros diretórios.</a:t>
            </a:r>
          </a:p>
        </p:txBody>
      </p:sp>
    </p:spTree>
    <p:extLst>
      <p:ext uri="{BB962C8B-B14F-4D97-AF65-F5344CB8AC3E}">
        <p14:creationId xmlns:p14="http://schemas.microsoft.com/office/powerpoint/2010/main" val="72015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A84EB-112A-4300-B5EA-925A8599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0CF5454-5FD4-4F68-B7E6-41FD217BD987}"/>
              </a:ext>
            </a:extLst>
          </p:cNvPr>
          <p:cNvSpPr/>
          <p:nvPr/>
        </p:nvSpPr>
        <p:spPr>
          <a:xfrm>
            <a:off x="227996" y="2689934"/>
            <a:ext cx="5720270" cy="25745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EA30452F-8C5D-4DB3-8436-B8CCB21F9ACF}"/>
              </a:ext>
            </a:extLst>
          </p:cNvPr>
          <p:cNvSpPr/>
          <p:nvPr/>
        </p:nvSpPr>
        <p:spPr>
          <a:xfrm>
            <a:off x="7958830" y="2469047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AE628BA-AEAF-4B67-8966-73331AD245B4}"/>
              </a:ext>
            </a:extLst>
          </p:cNvPr>
          <p:cNvSpPr/>
          <p:nvPr/>
        </p:nvSpPr>
        <p:spPr>
          <a:xfrm>
            <a:off x="7079851" y="3320313"/>
            <a:ext cx="3666656" cy="20254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É uma ferramenta para monitorizar os processos em execução no seu sistema Linux.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9CE84B-B505-4DD0-A314-F22E5D6C2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1" b="53085"/>
          <a:stretch/>
        </p:blipFill>
        <p:spPr>
          <a:xfrm>
            <a:off x="478266" y="2924028"/>
            <a:ext cx="5219730" cy="2011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49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65A9B-178C-4F4F-B562-DE9F08A23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AC8FE00-4D98-4136-A84F-385C0DFAA282}"/>
              </a:ext>
            </a:extLst>
          </p:cNvPr>
          <p:cNvSpPr/>
          <p:nvPr/>
        </p:nvSpPr>
        <p:spPr>
          <a:xfrm>
            <a:off x="568170" y="2514427"/>
            <a:ext cx="5335479" cy="34307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CDC150-0CE2-4ECB-8514-904DEDD6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03" y="2724658"/>
            <a:ext cx="4592411" cy="30102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CF7A3ECA-C4F8-4D8B-9BAA-E5A647BCF5F2}"/>
              </a:ext>
            </a:extLst>
          </p:cNvPr>
          <p:cNvSpPr/>
          <p:nvPr/>
        </p:nvSpPr>
        <p:spPr>
          <a:xfrm>
            <a:off x="7958830" y="2469047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cd</a:t>
            </a:r>
            <a:r>
              <a:rPr lang="pt-BR" dirty="0"/>
              <a:t> ..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D1EDA06-348E-4072-BFB7-FBE2E4DB8F0B}"/>
              </a:ext>
            </a:extLst>
          </p:cNvPr>
          <p:cNvSpPr/>
          <p:nvPr/>
        </p:nvSpPr>
        <p:spPr>
          <a:xfrm>
            <a:off x="7079851" y="3320313"/>
            <a:ext cx="3666656" cy="8344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Serve para navegar entre os diretórios.</a:t>
            </a:r>
          </a:p>
        </p:txBody>
      </p:sp>
    </p:spTree>
    <p:extLst>
      <p:ext uri="{BB962C8B-B14F-4D97-AF65-F5344CB8AC3E}">
        <p14:creationId xmlns:p14="http://schemas.microsoft.com/office/powerpoint/2010/main" val="376886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E7BDE-BB0F-4331-BD24-C4FD2E6D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245B4BC-1D4C-4994-9F0F-6EC5C76FD300}"/>
              </a:ext>
            </a:extLst>
          </p:cNvPr>
          <p:cNvSpPr/>
          <p:nvPr/>
        </p:nvSpPr>
        <p:spPr>
          <a:xfrm>
            <a:off x="1216241" y="2175029"/>
            <a:ext cx="4563122" cy="411036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4B71BC-B90C-4901-A6F6-CE54329F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62" y="2500747"/>
            <a:ext cx="3929215" cy="3376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67E1E3F5-0375-4AA9-A92A-FA0B13C04FC8}"/>
              </a:ext>
            </a:extLst>
          </p:cNvPr>
          <p:cNvSpPr/>
          <p:nvPr/>
        </p:nvSpPr>
        <p:spPr>
          <a:xfrm>
            <a:off x="7958830" y="2469047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top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55735F7-AE18-4354-B0C2-C07EBB588B94}"/>
              </a:ext>
            </a:extLst>
          </p:cNvPr>
          <p:cNvSpPr/>
          <p:nvPr/>
        </p:nvSpPr>
        <p:spPr>
          <a:xfrm>
            <a:off x="7079851" y="3320313"/>
            <a:ext cx="3666656" cy="8344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Mostra o uso da memória.</a:t>
            </a:r>
          </a:p>
        </p:txBody>
      </p:sp>
    </p:spTree>
    <p:extLst>
      <p:ext uri="{BB962C8B-B14F-4D97-AF65-F5344CB8AC3E}">
        <p14:creationId xmlns:p14="http://schemas.microsoft.com/office/powerpoint/2010/main" val="125400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5A3F8-18AC-4B79-8853-9B04EE3F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53CABFA-0E9D-4E52-ACAC-55FCF32E1B1F}"/>
              </a:ext>
            </a:extLst>
          </p:cNvPr>
          <p:cNvSpPr/>
          <p:nvPr/>
        </p:nvSpPr>
        <p:spPr>
          <a:xfrm>
            <a:off x="413992" y="2375240"/>
            <a:ext cx="5516294" cy="397416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CFB761-77EC-42C2-A198-555A3796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9" y="2619872"/>
            <a:ext cx="4629779" cy="3484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D72AEE92-E0B7-4F21-A544-81119AF450F5}"/>
              </a:ext>
            </a:extLst>
          </p:cNvPr>
          <p:cNvSpPr/>
          <p:nvPr/>
        </p:nvSpPr>
        <p:spPr>
          <a:xfrm>
            <a:off x="7958830" y="2469047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df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96C80FB-AE15-4188-A425-863473956B94}"/>
              </a:ext>
            </a:extLst>
          </p:cNvPr>
          <p:cNvSpPr/>
          <p:nvPr/>
        </p:nvSpPr>
        <p:spPr>
          <a:xfrm>
            <a:off x="7079851" y="3320313"/>
            <a:ext cx="3666656" cy="8344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Mostra a quantidade de espaço usada no disco rígido.</a:t>
            </a:r>
          </a:p>
        </p:txBody>
      </p:sp>
    </p:spTree>
    <p:extLst>
      <p:ext uri="{BB962C8B-B14F-4D97-AF65-F5344CB8AC3E}">
        <p14:creationId xmlns:p14="http://schemas.microsoft.com/office/powerpoint/2010/main" val="111811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EAEFC-2131-4954-9B1F-C0509BC1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DA74AD3-2B2C-4155-968B-5145BB2D32F7}"/>
              </a:ext>
            </a:extLst>
          </p:cNvPr>
          <p:cNvSpPr/>
          <p:nvPr/>
        </p:nvSpPr>
        <p:spPr>
          <a:xfrm>
            <a:off x="6096000" y="2295341"/>
            <a:ext cx="5516294" cy="397416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2255BC-3621-4E62-BFE9-6F8E062F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37" y="2673576"/>
            <a:ext cx="4699219" cy="32176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Círculo: Vazio 7">
            <a:extLst>
              <a:ext uri="{FF2B5EF4-FFF2-40B4-BE49-F238E27FC236}">
                <a16:creationId xmlns:a16="http://schemas.microsoft.com/office/drawing/2014/main" id="{172F10FC-AE30-4DDB-8655-C143462D0822}"/>
              </a:ext>
            </a:extLst>
          </p:cNvPr>
          <p:cNvSpPr/>
          <p:nvPr/>
        </p:nvSpPr>
        <p:spPr>
          <a:xfrm>
            <a:off x="9614517" y="3533313"/>
            <a:ext cx="1065320" cy="1012054"/>
          </a:xfrm>
          <a:prstGeom prst="donut">
            <a:avLst>
              <a:gd name="adj" fmla="val 7426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2E0B49D-8751-481B-9F22-0D3198513223}"/>
              </a:ext>
            </a:extLst>
          </p:cNvPr>
          <p:cNvSpPr/>
          <p:nvPr/>
        </p:nvSpPr>
        <p:spPr>
          <a:xfrm>
            <a:off x="461639" y="2354041"/>
            <a:ext cx="4935984" cy="2122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A439AE0-AF7C-460B-9C91-333E9367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7" y="2713586"/>
            <a:ext cx="4333807" cy="1380942"/>
          </a:xfrm>
          <a:prstGeom prst="rect">
            <a:avLst/>
          </a:prstGeom>
        </p:spPr>
      </p:pic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B116C84C-8464-4345-8328-5102E064A3A1}"/>
              </a:ext>
            </a:extLst>
          </p:cNvPr>
          <p:cNvSpPr/>
          <p:nvPr/>
        </p:nvSpPr>
        <p:spPr>
          <a:xfrm>
            <a:off x="461639" y="4637191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mkdir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960346D-1176-49EA-9B66-0AEDE8617B95}"/>
              </a:ext>
            </a:extLst>
          </p:cNvPr>
          <p:cNvSpPr/>
          <p:nvPr/>
        </p:nvSpPr>
        <p:spPr>
          <a:xfrm>
            <a:off x="1963445" y="5442012"/>
            <a:ext cx="3434178" cy="11240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Utilizado para criação de novas pastas.</a:t>
            </a:r>
          </a:p>
        </p:txBody>
      </p:sp>
    </p:spTree>
    <p:extLst>
      <p:ext uri="{BB962C8B-B14F-4D97-AF65-F5344CB8AC3E}">
        <p14:creationId xmlns:p14="http://schemas.microsoft.com/office/powerpoint/2010/main" val="60984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039D-608A-484D-B972-C237F198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5D7507-56B7-430F-B578-2ED491B56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132A8E-9EDB-4FB4-B621-1A171D8A20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753AAE-ED93-48D5-9AE0-5A9A79E3C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5F1A83-2393-4605-8791-590B34E1A1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8C7CFC-7CDE-44E1-A0A1-83D48B938D1B}"/>
              </a:ext>
            </a:extLst>
          </p:cNvPr>
          <p:cNvSpPr/>
          <p:nvPr/>
        </p:nvSpPr>
        <p:spPr>
          <a:xfrm>
            <a:off x="5955164" y="3359711"/>
            <a:ext cx="43390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Para criar uma máquina virtual, é necessário clicar no botão azul "Novo" localizado no topo da tela.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5C51C72-A6BC-4678-A4FB-28972D4C5214}"/>
              </a:ext>
            </a:extLst>
          </p:cNvPr>
          <p:cNvSpPr/>
          <p:nvPr/>
        </p:nvSpPr>
        <p:spPr>
          <a:xfrm>
            <a:off x="428523" y="2529851"/>
            <a:ext cx="4944862" cy="3480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2554466-04A5-42C1-8B34-74DB766B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56" y="3016280"/>
            <a:ext cx="4036395" cy="250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880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8366B-BF50-4F91-8ED2-11E8B56E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EDB5B1-F360-4352-8561-9AD959992F95}"/>
              </a:ext>
            </a:extLst>
          </p:cNvPr>
          <p:cNvSpPr/>
          <p:nvPr/>
        </p:nvSpPr>
        <p:spPr>
          <a:xfrm>
            <a:off x="6233772" y="2153187"/>
            <a:ext cx="5758648" cy="234324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9DB771DC-2A39-4C3E-84F6-900FFA2BA243}"/>
              </a:ext>
            </a:extLst>
          </p:cNvPr>
          <p:cNvSpPr/>
          <p:nvPr/>
        </p:nvSpPr>
        <p:spPr>
          <a:xfrm>
            <a:off x="76640" y="206286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rmdir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C5A9C9-38C5-4B24-8470-51EDACE4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49" y="2469005"/>
            <a:ext cx="5182093" cy="1605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FFD58EB-208F-4803-AB91-0267C1F5ED36}"/>
              </a:ext>
            </a:extLst>
          </p:cNvPr>
          <p:cNvSpPr/>
          <p:nvPr/>
        </p:nvSpPr>
        <p:spPr>
          <a:xfrm>
            <a:off x="4832501" y="3995143"/>
            <a:ext cx="4065973" cy="24491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38DD2B-A4CB-4A07-BF93-468CAC1D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23" y="4205987"/>
            <a:ext cx="3636728" cy="202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B259044-2017-45E0-9F97-BBCBABC05A99}"/>
              </a:ext>
            </a:extLst>
          </p:cNvPr>
          <p:cNvSpPr/>
          <p:nvPr/>
        </p:nvSpPr>
        <p:spPr>
          <a:xfrm>
            <a:off x="949155" y="3271839"/>
            <a:ext cx="2517357" cy="24491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você precisa apagar (deletar) um diretório, use o comando “</a:t>
            </a:r>
            <a:r>
              <a:rPr lang="pt-BR" dirty="0" err="1"/>
              <a:t>rmdir</a:t>
            </a:r>
            <a:r>
              <a:rPr lang="pt-BR" dirty="0"/>
              <a:t>”. Porém, o “</a:t>
            </a:r>
            <a:r>
              <a:rPr lang="pt-BR" dirty="0" err="1"/>
              <a:t>rdmir</a:t>
            </a:r>
            <a:r>
              <a:rPr lang="pt-BR" dirty="0"/>
              <a:t>” só permite que você apague diretórios vazios. </a:t>
            </a:r>
          </a:p>
        </p:txBody>
      </p:sp>
    </p:spTree>
    <p:extLst>
      <p:ext uri="{BB962C8B-B14F-4D97-AF65-F5344CB8AC3E}">
        <p14:creationId xmlns:p14="http://schemas.microsoft.com/office/powerpoint/2010/main" val="33320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CC398-C7F9-4723-B58F-C412C357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5B69DAB-99E1-4668-BCA8-23ACB3DAD868}"/>
              </a:ext>
            </a:extLst>
          </p:cNvPr>
          <p:cNvSpPr/>
          <p:nvPr/>
        </p:nvSpPr>
        <p:spPr>
          <a:xfrm>
            <a:off x="280827" y="232919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touch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13302AB-6293-4C9B-A1E7-70750FEC9926}"/>
              </a:ext>
            </a:extLst>
          </p:cNvPr>
          <p:cNvSpPr/>
          <p:nvPr/>
        </p:nvSpPr>
        <p:spPr>
          <a:xfrm>
            <a:off x="4536923" y="4051947"/>
            <a:ext cx="4065973" cy="24491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950C83-C24F-4620-89F1-DEF6F7AE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410" y="4241989"/>
            <a:ext cx="3620998" cy="20277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0DE6F72-6C31-4F6E-8419-DFC8611EDC3F}"/>
              </a:ext>
            </a:extLst>
          </p:cNvPr>
          <p:cNvSpPr/>
          <p:nvPr/>
        </p:nvSpPr>
        <p:spPr>
          <a:xfrm>
            <a:off x="7643672" y="2472873"/>
            <a:ext cx="4065973" cy="217502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77406B-0BBD-4838-8B2F-51D17507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75" y="2688744"/>
            <a:ext cx="3788169" cy="1722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írculo: Vazio 8">
            <a:extLst>
              <a:ext uri="{FF2B5EF4-FFF2-40B4-BE49-F238E27FC236}">
                <a16:creationId xmlns:a16="http://schemas.microsoft.com/office/drawing/2014/main" id="{31FA11A8-70EA-46A2-827D-597FAF8CCC44}"/>
              </a:ext>
            </a:extLst>
          </p:cNvPr>
          <p:cNvSpPr/>
          <p:nvPr/>
        </p:nvSpPr>
        <p:spPr>
          <a:xfrm>
            <a:off x="10382958" y="2847314"/>
            <a:ext cx="763480" cy="765699"/>
          </a:xfrm>
          <a:prstGeom prst="donut">
            <a:avLst>
              <a:gd name="adj" fmla="val 67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CFDB721-D206-492F-878C-DD7C763717FB}"/>
              </a:ext>
            </a:extLst>
          </p:cNvPr>
          <p:cNvSpPr/>
          <p:nvPr/>
        </p:nvSpPr>
        <p:spPr>
          <a:xfrm>
            <a:off x="636040" y="3898699"/>
            <a:ext cx="2953066" cy="153517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 “</a:t>
            </a:r>
            <a:r>
              <a:rPr lang="pt-BR" dirty="0" err="1"/>
              <a:t>touch</a:t>
            </a:r>
            <a:r>
              <a:rPr lang="pt-BR" dirty="0"/>
              <a:t>”</a:t>
            </a:r>
            <a:r>
              <a:rPr lang="pt-BR" b="1" dirty="0"/>
              <a:t> </a:t>
            </a:r>
            <a:r>
              <a:rPr lang="pt-BR" dirty="0"/>
              <a:t>permite criar novos arquivos em branco através de uma linha de comando.</a:t>
            </a:r>
          </a:p>
        </p:txBody>
      </p:sp>
    </p:spTree>
    <p:extLst>
      <p:ext uri="{BB962C8B-B14F-4D97-AF65-F5344CB8AC3E}">
        <p14:creationId xmlns:p14="http://schemas.microsoft.com/office/powerpoint/2010/main" val="1177795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20785-ADFC-46F8-825E-3051167E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45F6812-4887-4DA1-A4C6-D9F9E4BF622F}"/>
              </a:ext>
            </a:extLst>
          </p:cNvPr>
          <p:cNvSpPr/>
          <p:nvPr/>
        </p:nvSpPr>
        <p:spPr>
          <a:xfrm>
            <a:off x="293397" y="2189966"/>
            <a:ext cx="4686976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791E9446-BA25-4EFA-BB29-E08BB89CE578}"/>
              </a:ext>
            </a:extLst>
          </p:cNvPr>
          <p:cNvSpPr/>
          <p:nvPr/>
        </p:nvSpPr>
        <p:spPr>
          <a:xfrm>
            <a:off x="8625836" y="244460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rm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53E11C-4AFE-41AE-A39F-0D3A894F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6" y="2444608"/>
            <a:ext cx="4083078" cy="18849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3EA6D99-F436-41CF-8A36-0BEE688B4C47}"/>
              </a:ext>
            </a:extLst>
          </p:cNvPr>
          <p:cNvSpPr/>
          <p:nvPr/>
        </p:nvSpPr>
        <p:spPr>
          <a:xfrm>
            <a:off x="8522563" y="3710582"/>
            <a:ext cx="2469472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</a:t>
            </a:r>
            <a:r>
              <a:rPr lang="pt-BR" b="1" dirty="0"/>
              <a:t> </a:t>
            </a:r>
            <a:r>
              <a:rPr lang="pt-BR" b="1" dirty="0" err="1"/>
              <a:t>rm</a:t>
            </a:r>
            <a:r>
              <a:rPr lang="pt-BR" b="1" dirty="0"/>
              <a:t> </a:t>
            </a:r>
            <a:r>
              <a:rPr lang="pt-BR" dirty="0"/>
              <a:t>é usado para apagar um diretório e todos os conteúdos que estiverem lá dentro. 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4F31EE4-BAFB-45F3-8193-150F02A7133E}"/>
              </a:ext>
            </a:extLst>
          </p:cNvPr>
          <p:cNvSpPr/>
          <p:nvPr/>
        </p:nvSpPr>
        <p:spPr>
          <a:xfrm>
            <a:off x="3009530" y="3931469"/>
            <a:ext cx="4394447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BEF957-9E47-47E9-AC4E-FEBF7741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58" y="4105541"/>
            <a:ext cx="3915790" cy="2046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írculo: Vazio 8">
            <a:extLst>
              <a:ext uri="{FF2B5EF4-FFF2-40B4-BE49-F238E27FC236}">
                <a16:creationId xmlns:a16="http://schemas.microsoft.com/office/drawing/2014/main" id="{743ACE42-437E-4A3B-9D88-A2BA56153C74}"/>
              </a:ext>
            </a:extLst>
          </p:cNvPr>
          <p:cNvSpPr/>
          <p:nvPr/>
        </p:nvSpPr>
        <p:spPr>
          <a:xfrm>
            <a:off x="5987988" y="4329514"/>
            <a:ext cx="763480" cy="765699"/>
          </a:xfrm>
          <a:prstGeom prst="donut">
            <a:avLst>
              <a:gd name="adj" fmla="val 67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8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A2BA2-B668-41DE-9F71-B587180E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2D1F76B-BAC6-4314-BDF7-120BBC2504CD}"/>
              </a:ext>
            </a:extLst>
          </p:cNvPr>
          <p:cNvSpPr/>
          <p:nvPr/>
        </p:nvSpPr>
        <p:spPr>
          <a:xfrm>
            <a:off x="680321" y="3429082"/>
            <a:ext cx="3686758" cy="10809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 é usado para visualizar o conteúdo de um arquivo na saída padrão.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114F69B2-480E-435C-8EB0-7C7C0E3E8EF1}"/>
              </a:ext>
            </a:extLst>
          </p:cNvPr>
          <p:cNvSpPr/>
          <p:nvPr/>
        </p:nvSpPr>
        <p:spPr>
          <a:xfrm>
            <a:off x="351848" y="241282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cat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734C3F2-6131-42CF-B000-DF8DDA63417E}"/>
              </a:ext>
            </a:extLst>
          </p:cNvPr>
          <p:cNvSpPr/>
          <p:nvPr/>
        </p:nvSpPr>
        <p:spPr>
          <a:xfrm>
            <a:off x="5610688" y="3329126"/>
            <a:ext cx="5814874" cy="26189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182308-A33C-482C-B668-7A6C6079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03" y="3542496"/>
            <a:ext cx="5340508" cy="2165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629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98EB3-E157-4336-97B4-55F733EB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75DCD133-FBD0-44FE-A2E9-6CAD48F6BE48}"/>
              </a:ext>
            </a:extLst>
          </p:cNvPr>
          <p:cNvSpPr/>
          <p:nvPr/>
        </p:nvSpPr>
        <p:spPr>
          <a:xfrm>
            <a:off x="680321" y="2474972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cp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2DD147F-7A41-42BB-8C06-AE95B356385B}"/>
              </a:ext>
            </a:extLst>
          </p:cNvPr>
          <p:cNvSpPr/>
          <p:nvPr/>
        </p:nvSpPr>
        <p:spPr>
          <a:xfrm>
            <a:off x="1092804" y="3555738"/>
            <a:ext cx="4394447" cy="10027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Use o comando </a:t>
            </a:r>
            <a:r>
              <a:rPr lang="pt-BR" dirty="0" err="1"/>
              <a:t>cp</a:t>
            </a:r>
            <a:r>
              <a:rPr lang="pt-BR" b="1" dirty="0"/>
              <a:t> </a:t>
            </a:r>
            <a:r>
              <a:rPr lang="pt-BR" dirty="0"/>
              <a:t>para copiar arquivo do diretório atual em que você estiver.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A7BB089-53AD-41A9-A5E8-32C3F1526BE2}"/>
              </a:ext>
            </a:extLst>
          </p:cNvPr>
          <p:cNvSpPr/>
          <p:nvPr/>
        </p:nvSpPr>
        <p:spPr>
          <a:xfrm>
            <a:off x="5983549" y="4838330"/>
            <a:ext cx="5468645" cy="108093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FCF4FC-F463-4C42-8FB0-6A9B52563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2" b="15432"/>
          <a:stretch/>
        </p:blipFill>
        <p:spPr>
          <a:xfrm>
            <a:off x="7095862" y="5228845"/>
            <a:ext cx="3805916" cy="3484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49B723-8A92-45F3-8B6D-899FB9E1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09" y="5228845"/>
            <a:ext cx="1848108" cy="3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0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6C939-DC76-4440-B5A3-64EA62E8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E55C598F-5D50-44C7-84A6-C3861672F1BD}"/>
              </a:ext>
            </a:extLst>
          </p:cNvPr>
          <p:cNvSpPr/>
          <p:nvPr/>
        </p:nvSpPr>
        <p:spPr>
          <a:xfrm>
            <a:off x="351848" y="241282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sudo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03722CC-9D4E-4E19-9531-BEE10298B7B5}"/>
              </a:ext>
            </a:extLst>
          </p:cNvPr>
          <p:cNvSpPr/>
          <p:nvPr/>
        </p:nvSpPr>
        <p:spPr>
          <a:xfrm>
            <a:off x="985856" y="3429000"/>
            <a:ext cx="4686976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55938-9A90-45A0-95CA-27CBDE0D8CFD}"/>
              </a:ext>
            </a:extLst>
          </p:cNvPr>
          <p:cNvSpPr txBox="1"/>
          <p:nvPr/>
        </p:nvSpPr>
        <p:spPr>
          <a:xfrm>
            <a:off x="1189609" y="3986074"/>
            <a:ext cx="424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Correspondente a </a:t>
            </a:r>
            <a:r>
              <a:rPr lang="pt-BR" b="1" dirty="0" err="1"/>
              <a:t>SuperUser</a:t>
            </a:r>
            <a:r>
              <a:rPr lang="pt-BR" b="1" dirty="0"/>
              <a:t> Do</a:t>
            </a:r>
            <a:r>
              <a:rPr lang="pt-BR" dirty="0"/>
              <a:t>, o comando</a:t>
            </a:r>
            <a:r>
              <a:rPr lang="pt-BR" b="1" dirty="0"/>
              <a:t> </a:t>
            </a:r>
            <a:r>
              <a:rPr lang="pt-BR" b="1" dirty="0" err="1"/>
              <a:t>sudo</a:t>
            </a:r>
            <a:r>
              <a:rPr lang="pt-BR" dirty="0"/>
              <a:t> permite que que você execute tarefas que exigem permissões root ou administrativas.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4955717-8762-4CC5-940A-576232DB78DB}"/>
              </a:ext>
            </a:extLst>
          </p:cNvPr>
          <p:cNvSpPr/>
          <p:nvPr/>
        </p:nvSpPr>
        <p:spPr>
          <a:xfrm>
            <a:off x="6977849" y="3942892"/>
            <a:ext cx="4358935" cy="28109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029F0D-22BB-4D5A-A1F4-DA2E02907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"/>
          <a:stretch/>
        </p:blipFill>
        <p:spPr>
          <a:xfrm>
            <a:off x="7261420" y="4167277"/>
            <a:ext cx="3791792" cy="2362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466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F1CBD-A8CA-48C1-8792-5375A3C9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 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4CFBA08-0E35-4FEA-8018-181D14B6D239}"/>
              </a:ext>
            </a:extLst>
          </p:cNvPr>
          <p:cNvSpPr/>
          <p:nvPr/>
        </p:nvSpPr>
        <p:spPr>
          <a:xfrm>
            <a:off x="1775966" y="3483214"/>
            <a:ext cx="4154316" cy="17691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182CD97B-8F6B-49AC-B4BE-8F3ACEBBABB5}"/>
              </a:ext>
            </a:extLst>
          </p:cNvPr>
          <p:cNvSpPr/>
          <p:nvPr/>
        </p:nvSpPr>
        <p:spPr>
          <a:xfrm>
            <a:off x="351848" y="2412828"/>
            <a:ext cx="1908699" cy="719092"/>
          </a:xfrm>
          <a:prstGeom prst="round2Diag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du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E57298-E940-4DCE-91EC-E1116CA62593}"/>
              </a:ext>
            </a:extLst>
          </p:cNvPr>
          <p:cNvSpPr txBox="1"/>
          <p:nvPr/>
        </p:nvSpPr>
        <p:spPr>
          <a:xfrm>
            <a:off x="2021149" y="3857638"/>
            <a:ext cx="4074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você quer verificar o quanto de espaço um arquivo ou um diretório ocupa, o comando</a:t>
            </a:r>
            <a:r>
              <a:rPr lang="pt-BR" b="1" dirty="0"/>
              <a:t> </a:t>
            </a:r>
            <a:r>
              <a:rPr lang="pt-BR" b="1" dirty="0" err="1"/>
              <a:t>du</a:t>
            </a:r>
            <a:r>
              <a:rPr lang="pt-BR" b="1" dirty="0"/>
              <a:t> </a:t>
            </a:r>
            <a:r>
              <a:rPr lang="pt-BR" dirty="0"/>
              <a:t>é a resposta.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1F6B311-4C8E-4EA2-8C9B-459F9FDB652A}"/>
              </a:ext>
            </a:extLst>
          </p:cNvPr>
          <p:cNvSpPr/>
          <p:nvPr/>
        </p:nvSpPr>
        <p:spPr>
          <a:xfrm>
            <a:off x="6607948" y="5140171"/>
            <a:ext cx="4690665" cy="16255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DA5FC-F0F3-4F4F-96DD-37F095088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192" y="5334160"/>
            <a:ext cx="4436176" cy="1237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4232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D1C09-F01A-4962-9C66-C12C4256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 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9330A369-7FFD-4BCF-B042-9C22D3640783}"/>
              </a:ext>
            </a:extLst>
          </p:cNvPr>
          <p:cNvSpPr/>
          <p:nvPr/>
        </p:nvSpPr>
        <p:spPr>
          <a:xfrm>
            <a:off x="8385483" y="2439461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head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5C6AD66-9D71-412C-934B-45B699E238E8}"/>
              </a:ext>
            </a:extLst>
          </p:cNvPr>
          <p:cNvSpPr/>
          <p:nvPr/>
        </p:nvSpPr>
        <p:spPr>
          <a:xfrm>
            <a:off x="6996038" y="3429000"/>
            <a:ext cx="4686976" cy="9299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É usado para ver as primeiras linhas de um arquivo de texto.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032A82D-1CB0-4CF9-972D-C1A3369BA9A7}"/>
              </a:ext>
            </a:extLst>
          </p:cNvPr>
          <p:cNvSpPr/>
          <p:nvPr/>
        </p:nvSpPr>
        <p:spPr>
          <a:xfrm>
            <a:off x="796586" y="3693111"/>
            <a:ext cx="4690665" cy="25390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F0B6C7-046B-49D3-9D7A-DB064A70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11" y="3993890"/>
            <a:ext cx="4199214" cy="1878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81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4F3EF-5264-4EBE-993C-625C8CD9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C5642260-5330-4D50-A9F4-A4E1A2038FC5}"/>
              </a:ext>
            </a:extLst>
          </p:cNvPr>
          <p:cNvSpPr/>
          <p:nvPr/>
        </p:nvSpPr>
        <p:spPr>
          <a:xfrm>
            <a:off x="9166718" y="2537115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tail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08E21DC-F393-408C-BAD6-9A2A0213F1F6}"/>
              </a:ext>
            </a:extLst>
          </p:cNvPr>
          <p:cNvSpPr/>
          <p:nvPr/>
        </p:nvSpPr>
        <p:spPr>
          <a:xfrm>
            <a:off x="6002156" y="3942383"/>
            <a:ext cx="4686976" cy="133118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 </a:t>
            </a:r>
            <a:r>
              <a:rPr lang="pt-BR" b="1" dirty="0" err="1"/>
              <a:t>tail</a:t>
            </a:r>
            <a:r>
              <a:rPr lang="pt-BR" b="1" dirty="0"/>
              <a:t> </a:t>
            </a:r>
            <a:r>
              <a:rPr lang="pt-BR" dirty="0"/>
              <a:t>tem função similar ao comando </a:t>
            </a:r>
            <a:r>
              <a:rPr lang="pt-BR" b="1" dirty="0" err="1"/>
              <a:t>head</a:t>
            </a:r>
            <a:r>
              <a:rPr lang="pt-BR" dirty="0"/>
              <a:t>. Mas ele mostra nas últimas 10 linhas de um arquivo de texto.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17D25DB-C470-4A8E-AD70-DDB3FFF7511B}"/>
              </a:ext>
            </a:extLst>
          </p:cNvPr>
          <p:cNvSpPr/>
          <p:nvPr/>
        </p:nvSpPr>
        <p:spPr>
          <a:xfrm>
            <a:off x="204186" y="3942383"/>
            <a:ext cx="5283065" cy="201453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B081D2-BF71-4F2E-923E-EB694A9E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4185049"/>
            <a:ext cx="4760663" cy="1461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BAF2E7-EF37-4D0B-8FC6-F1732E1C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5350686"/>
            <a:ext cx="843379" cy="1590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E92957-9B31-43B8-9194-2EDF1CD0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5" y="4510712"/>
            <a:ext cx="843379" cy="1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4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66B04-05FB-43C0-8A49-F937BC61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70681F6-4DEF-4323-9629-FCDC60B0C7F6}"/>
              </a:ext>
            </a:extLst>
          </p:cNvPr>
          <p:cNvSpPr/>
          <p:nvPr/>
        </p:nvSpPr>
        <p:spPr>
          <a:xfrm>
            <a:off x="9166718" y="2537115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diff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B78056C-15CA-4F47-8A7E-FD7392C9A6E9}"/>
              </a:ext>
            </a:extLst>
          </p:cNvPr>
          <p:cNvSpPr/>
          <p:nvPr/>
        </p:nvSpPr>
        <p:spPr>
          <a:xfrm>
            <a:off x="5264459" y="3948536"/>
            <a:ext cx="4935984" cy="14811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 “</a:t>
            </a:r>
            <a:r>
              <a:rPr lang="pt-BR" dirty="0" err="1"/>
              <a:t>diff</a:t>
            </a:r>
            <a:r>
              <a:rPr lang="pt-BR" dirty="0"/>
              <a:t>” (diferença) compara o conteúdo de dois arquivos linha por linha. Depois de analisar esses arquivos, ele vai mostrar as linhas que não são comuns entre eles. 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F6743EC-A284-4C28-8B6D-534E23728DE4}"/>
              </a:ext>
            </a:extLst>
          </p:cNvPr>
          <p:cNvSpPr/>
          <p:nvPr/>
        </p:nvSpPr>
        <p:spPr>
          <a:xfrm>
            <a:off x="204186" y="5619565"/>
            <a:ext cx="5788241" cy="10830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0EA6A2-A9DA-4984-B49D-902B4B9B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82" y="6063876"/>
            <a:ext cx="4353533" cy="2095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C7B278-7C5E-443C-878C-BB1ACB03B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" b="5387"/>
          <a:stretch/>
        </p:blipFill>
        <p:spPr>
          <a:xfrm>
            <a:off x="408372" y="6075810"/>
            <a:ext cx="1174859" cy="19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6F1FA-138B-43DA-81D9-BCF00C7F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D17186-CAA2-4AD8-9D8B-A0C1F4BB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018C23A-FF9F-4B1B-ABCB-37F59EEDEA52}"/>
              </a:ext>
            </a:extLst>
          </p:cNvPr>
          <p:cNvSpPr/>
          <p:nvPr/>
        </p:nvSpPr>
        <p:spPr>
          <a:xfrm>
            <a:off x="6096000" y="2193905"/>
            <a:ext cx="3880100" cy="245488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FFED2D-5C68-4B21-BFF4-8FE341ED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271" y="2511184"/>
            <a:ext cx="3803831" cy="18356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C16E63-F8DD-4706-98A4-918584577BDB}"/>
              </a:ext>
            </a:extLst>
          </p:cNvPr>
          <p:cNvSpPr/>
          <p:nvPr/>
        </p:nvSpPr>
        <p:spPr>
          <a:xfrm>
            <a:off x="71021" y="2188004"/>
            <a:ext cx="3595457" cy="2588182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1680AA8-46EA-4DBB-970E-9E7AC4AA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44" y="2403593"/>
            <a:ext cx="3425384" cy="21457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D72AC1A-0152-4766-9AC4-A54503AB8164}"/>
              </a:ext>
            </a:extLst>
          </p:cNvPr>
          <p:cNvCxnSpPr>
            <a:cxnSpLocks/>
          </p:cNvCxnSpPr>
          <p:nvPr/>
        </p:nvCxnSpPr>
        <p:spPr>
          <a:xfrm>
            <a:off x="2363808" y="4616100"/>
            <a:ext cx="714653" cy="72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A63477D-414A-44C4-BBBE-2821FF2C95F4}"/>
              </a:ext>
            </a:extLst>
          </p:cNvPr>
          <p:cNvSpPr/>
          <p:nvPr/>
        </p:nvSpPr>
        <p:spPr>
          <a:xfrm>
            <a:off x="3341021" y="3673160"/>
            <a:ext cx="2518494" cy="2765736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Após, aparecerá essa tela, onde será essencial nomear o computador virtual, selecionar uma pasta, </a:t>
            </a:r>
            <a:r>
              <a:rPr lang="pt-BR" dirty="0" err="1">
                <a:solidFill>
                  <a:schemeClr val="tx1"/>
                </a:solidFill>
              </a:rPr>
              <a:t>iso</a:t>
            </a:r>
            <a:r>
              <a:rPr lang="pt-BR" dirty="0">
                <a:solidFill>
                  <a:schemeClr val="tx1"/>
                </a:solidFill>
              </a:rPr>
              <a:t> e marcar o quadrado "Pular Instalação Desassistida".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D4ADB8B-75DE-40C2-9A3E-68A3503F8CA7}"/>
              </a:ext>
            </a:extLst>
          </p:cNvPr>
          <p:cNvSpPr/>
          <p:nvPr/>
        </p:nvSpPr>
        <p:spPr>
          <a:xfrm>
            <a:off x="8744505" y="4346816"/>
            <a:ext cx="3134551" cy="926520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Ficará assim.</a:t>
            </a:r>
          </a:p>
        </p:txBody>
      </p:sp>
    </p:spTree>
    <p:extLst>
      <p:ext uri="{BB962C8B-B14F-4D97-AF65-F5344CB8AC3E}">
        <p14:creationId xmlns:p14="http://schemas.microsoft.com/office/powerpoint/2010/main" val="257235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8E735-FD1B-478C-923E-2A5FFE94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 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E71A3F1-370D-4126-A4B9-84CB5A693602}"/>
              </a:ext>
            </a:extLst>
          </p:cNvPr>
          <p:cNvSpPr/>
          <p:nvPr/>
        </p:nvSpPr>
        <p:spPr>
          <a:xfrm>
            <a:off x="9166718" y="2537115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tar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67C7F19-EC8F-4C38-8D94-66C691877802}"/>
              </a:ext>
            </a:extLst>
          </p:cNvPr>
          <p:cNvSpPr/>
          <p:nvPr/>
        </p:nvSpPr>
        <p:spPr>
          <a:xfrm>
            <a:off x="5607206" y="3710582"/>
            <a:ext cx="4686976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 “</a:t>
            </a:r>
            <a:r>
              <a:rPr lang="pt-BR" dirty="0" err="1"/>
              <a:t>tar</a:t>
            </a:r>
            <a:r>
              <a:rPr lang="pt-BR" dirty="0"/>
              <a:t>” é o comando mais usado para arquivar múltiplos arquivos em um </a:t>
            </a:r>
            <a:r>
              <a:rPr lang="pt-BR" dirty="0" err="1"/>
              <a:t>tarball</a:t>
            </a:r>
            <a:r>
              <a:rPr lang="pt-BR" b="1" dirty="0"/>
              <a:t> </a:t>
            </a:r>
            <a:r>
              <a:rPr lang="pt-BR" dirty="0"/>
              <a:t>– um formato de arquivo Linux que é similar ao formato zip, mas a compressão é opcional.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AFDFE7E-ADAB-45AC-B7B1-7F3C530DC499}"/>
              </a:ext>
            </a:extLst>
          </p:cNvPr>
          <p:cNvSpPr/>
          <p:nvPr/>
        </p:nvSpPr>
        <p:spPr>
          <a:xfrm>
            <a:off x="62145" y="5693249"/>
            <a:ext cx="6755906" cy="10830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345FC2-B159-4EB0-A9AB-CB794EF4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85" y="6122854"/>
            <a:ext cx="5129480" cy="2238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58880D-D624-48C9-8F1D-1AE30017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 b="2630"/>
          <a:stretch/>
        </p:blipFill>
        <p:spPr>
          <a:xfrm>
            <a:off x="204186" y="6129554"/>
            <a:ext cx="1350899" cy="2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D41CE-EE62-4116-B053-D3D112F9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6ABD2AD-B82B-4E46-B8A0-66DD28ADFD17}"/>
              </a:ext>
            </a:extLst>
          </p:cNvPr>
          <p:cNvSpPr/>
          <p:nvPr/>
        </p:nvSpPr>
        <p:spPr>
          <a:xfrm>
            <a:off x="680321" y="256374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chmod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A4D3860-FC7F-4007-80F1-24E94919C0F4}"/>
              </a:ext>
            </a:extLst>
          </p:cNvPr>
          <p:cNvSpPr/>
          <p:nvPr/>
        </p:nvSpPr>
        <p:spPr>
          <a:xfrm>
            <a:off x="1465666" y="3575161"/>
            <a:ext cx="4065973" cy="16334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 </a:t>
            </a:r>
            <a:r>
              <a:rPr lang="pt-BR" dirty="0" err="1"/>
              <a:t>chmod</a:t>
            </a:r>
            <a:r>
              <a:rPr lang="pt-BR" dirty="0"/>
              <a:t> é outro comando essencial. Ele é usado para ler, escrever e executar permissões de arquivos e diretórios.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5270B7-2CD6-4F02-A426-39CB127364A6}"/>
              </a:ext>
            </a:extLst>
          </p:cNvPr>
          <p:cNvSpPr/>
          <p:nvPr/>
        </p:nvSpPr>
        <p:spPr>
          <a:xfrm>
            <a:off x="5948038" y="4897934"/>
            <a:ext cx="5939161" cy="16334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3A0124-1055-44C8-ADA9-D7454F26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74" y="5177098"/>
            <a:ext cx="5447688" cy="1075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123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558F6-D0CF-4A39-A9F3-981F71FD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7A4BF23-BD87-4529-8AA0-7776DA69E66D}"/>
              </a:ext>
            </a:extLst>
          </p:cNvPr>
          <p:cNvSpPr/>
          <p:nvPr/>
        </p:nvSpPr>
        <p:spPr>
          <a:xfrm>
            <a:off x="680321" y="256374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chown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35F898-2DBB-4D31-A071-B59B5EF6ED57}"/>
              </a:ext>
            </a:extLst>
          </p:cNvPr>
          <p:cNvSpPr/>
          <p:nvPr/>
        </p:nvSpPr>
        <p:spPr>
          <a:xfrm>
            <a:off x="1527393" y="3799278"/>
            <a:ext cx="4065973" cy="24491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 Linux, todos os arquivos são de propriedade de um usuário específico. O comando ”</a:t>
            </a:r>
            <a:r>
              <a:rPr lang="pt-BR" dirty="0" err="1"/>
              <a:t>chown</a:t>
            </a:r>
            <a:r>
              <a:rPr lang="pt-BR" dirty="0"/>
              <a:t>” permite que você mude ou transfira a propriedade de um arquivo para um nome de usuário específico. 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80282F1-6824-4BDD-97FA-ACEE71608E65}"/>
              </a:ext>
            </a:extLst>
          </p:cNvPr>
          <p:cNvSpPr/>
          <p:nvPr/>
        </p:nvSpPr>
        <p:spPr>
          <a:xfrm>
            <a:off x="6096000" y="5023835"/>
            <a:ext cx="5788241" cy="152788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7031B9-3F2C-4E9E-9022-07EBD944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38" y="5297172"/>
            <a:ext cx="5282899" cy="981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4138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B4B38-2D44-4F75-A1E3-C17D206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 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6796369-D68E-4F3E-B0EC-09C25967E7D4}"/>
              </a:ext>
            </a:extLst>
          </p:cNvPr>
          <p:cNvSpPr/>
          <p:nvPr/>
        </p:nvSpPr>
        <p:spPr>
          <a:xfrm>
            <a:off x="680321" y="2563748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jobs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91CD4F-12F7-4EB2-A3FE-17F0244FD4E8}"/>
              </a:ext>
            </a:extLst>
          </p:cNvPr>
          <p:cNvSpPr/>
          <p:nvPr/>
        </p:nvSpPr>
        <p:spPr>
          <a:xfrm>
            <a:off x="1022111" y="3848326"/>
            <a:ext cx="4686976" cy="15893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comando ”Jobs”</a:t>
            </a:r>
            <a:r>
              <a:rPr lang="pt-BR" b="1" dirty="0"/>
              <a:t> </a:t>
            </a:r>
            <a:r>
              <a:rPr lang="pt-BR" dirty="0"/>
              <a:t>vai mostrar todos os trabalhos junto com os seus status de desenvolvimento. Um </a:t>
            </a:r>
            <a:r>
              <a:rPr lang="pt-BR" dirty="0" err="1"/>
              <a:t>job</a:t>
            </a:r>
            <a:r>
              <a:rPr lang="pt-BR" dirty="0"/>
              <a:t> é basicamente um processo que é iniciado pelo </a:t>
            </a:r>
            <a:r>
              <a:rPr lang="pt-BR" dirty="0" err="1"/>
              <a:t>shell</a:t>
            </a:r>
            <a:r>
              <a:rPr lang="pt-BR" dirty="0"/>
              <a:t>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18C04E9-EE6E-454B-B87C-6A6A67CFE664}"/>
              </a:ext>
            </a:extLst>
          </p:cNvPr>
          <p:cNvSpPr/>
          <p:nvPr/>
        </p:nvSpPr>
        <p:spPr>
          <a:xfrm>
            <a:off x="6338656" y="3178206"/>
            <a:ext cx="5264459" cy="305487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EC063AE-CE92-4315-A0D2-A184C619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0" y="3452932"/>
            <a:ext cx="4515480" cy="2505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445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815C1-AE0E-4B10-A126-1A7F6B33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1996048C-79F8-4D1D-8CB5-FCCB85712136}"/>
              </a:ext>
            </a:extLst>
          </p:cNvPr>
          <p:cNvSpPr/>
          <p:nvPr/>
        </p:nvSpPr>
        <p:spPr>
          <a:xfrm>
            <a:off x="8909921" y="2537115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kill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BAE160C-F5A3-49EC-8831-D11751AE5A9A}"/>
              </a:ext>
            </a:extLst>
          </p:cNvPr>
          <p:cNvSpPr/>
          <p:nvPr/>
        </p:nvSpPr>
        <p:spPr>
          <a:xfrm>
            <a:off x="5043801" y="3826740"/>
            <a:ext cx="4686976" cy="239419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você tem um programa que não está respondendo bem, você pode finalizá-lo manualmente pelo comando </a:t>
            </a:r>
            <a:r>
              <a:rPr lang="pt-BR" dirty="0" err="1"/>
              <a:t>kill</a:t>
            </a:r>
            <a:r>
              <a:rPr lang="pt-BR" dirty="0"/>
              <a:t>. Ele vai mandar um certo sinal ao aplicativo com mau funcionamento e instruir que ele seja encerrado sozinho logo na sequência.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411E908-FEE2-4DEB-BFC3-364CFF8619BF}"/>
              </a:ext>
            </a:extLst>
          </p:cNvPr>
          <p:cNvSpPr/>
          <p:nvPr/>
        </p:nvSpPr>
        <p:spPr>
          <a:xfrm>
            <a:off x="355107" y="4829452"/>
            <a:ext cx="3524435" cy="19400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28042C-441C-46F3-AC1C-5AD01BFF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51" y="5069625"/>
            <a:ext cx="3201746" cy="14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6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0D7E8-5903-447A-BC53-F3632EC2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5B1421D9-D746-4A99-9120-049387BAB410}"/>
              </a:ext>
            </a:extLst>
          </p:cNvPr>
          <p:cNvSpPr/>
          <p:nvPr/>
        </p:nvSpPr>
        <p:spPr>
          <a:xfrm>
            <a:off x="8909921" y="2537115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ping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6BA402-6DD5-4C72-A43D-0EDF277D9329}"/>
              </a:ext>
            </a:extLst>
          </p:cNvPr>
          <p:cNvSpPr/>
          <p:nvPr/>
        </p:nvSpPr>
        <p:spPr>
          <a:xfrm>
            <a:off x="6228209" y="3755446"/>
            <a:ext cx="4065973" cy="108093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Use o comando ”</a:t>
            </a:r>
            <a:r>
              <a:rPr lang="pt-BR" dirty="0" err="1"/>
              <a:t>ping</a:t>
            </a:r>
            <a:r>
              <a:rPr lang="pt-BR" dirty="0"/>
              <a:t>” para verificar o status da conexão do seu servidor.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3B69C0-2CCC-43BB-AAEA-B1248F7E2309}"/>
              </a:ext>
            </a:extLst>
          </p:cNvPr>
          <p:cNvSpPr/>
          <p:nvPr/>
        </p:nvSpPr>
        <p:spPr>
          <a:xfrm>
            <a:off x="1" y="4447712"/>
            <a:ext cx="5646198" cy="24102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DB8C7B-B959-449A-BB53-B64907C2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2" y="4709977"/>
            <a:ext cx="5313809" cy="1907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53227A-1F8B-4705-9C6F-06D774343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 b="2630"/>
          <a:stretch/>
        </p:blipFill>
        <p:spPr>
          <a:xfrm>
            <a:off x="328474" y="4709977"/>
            <a:ext cx="1193963" cy="1815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23B7B0-B16E-432D-BBED-D5F14EE9D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 b="2630"/>
          <a:stretch/>
        </p:blipFill>
        <p:spPr>
          <a:xfrm>
            <a:off x="231720" y="6371581"/>
            <a:ext cx="1290724" cy="1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1ED08-F408-4A8D-B4FB-ABBE5FA3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 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F323DE7-083D-4D6E-A985-F02B45C55136}"/>
              </a:ext>
            </a:extLst>
          </p:cNvPr>
          <p:cNvSpPr/>
          <p:nvPr/>
        </p:nvSpPr>
        <p:spPr>
          <a:xfrm>
            <a:off x="271949" y="262668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pwd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2271165-E069-455D-AB86-0F97D84CA7E4}"/>
              </a:ext>
            </a:extLst>
          </p:cNvPr>
          <p:cNvSpPr/>
          <p:nvPr/>
        </p:nvSpPr>
        <p:spPr>
          <a:xfrm>
            <a:off x="1376039" y="3786326"/>
            <a:ext cx="5646198" cy="88554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Use o comando </a:t>
            </a:r>
            <a:r>
              <a:rPr lang="pt-BR" dirty="0" err="1"/>
              <a:t>pwd</a:t>
            </a:r>
            <a:r>
              <a:rPr lang="pt-BR" dirty="0"/>
              <a:t> para encontrar o caminho para o diretório atual (da pasta) em que você está. 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0FFEC20-BED3-4D69-81E2-CEF048102C66}"/>
              </a:ext>
            </a:extLst>
          </p:cNvPr>
          <p:cNvSpPr/>
          <p:nvPr/>
        </p:nvSpPr>
        <p:spPr>
          <a:xfrm>
            <a:off x="7297445" y="4755285"/>
            <a:ext cx="4021584" cy="162461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7D6843-E7BF-4B93-87F8-F1D49D8C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98" y="4996011"/>
            <a:ext cx="3248478" cy="11431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110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47CF5-E545-4CD9-AEC2-7FC3FCD7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9A4F00D5-07E3-4EB0-8A87-7FAB9711C1C9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wget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3A32ABA-8C95-4C9C-BD18-DB899C613A25}"/>
              </a:ext>
            </a:extLst>
          </p:cNvPr>
          <p:cNvSpPr/>
          <p:nvPr/>
        </p:nvSpPr>
        <p:spPr>
          <a:xfrm>
            <a:off x="680321" y="3429000"/>
            <a:ext cx="4856085" cy="184970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linha de comandos do Linux é muito útil: você até mesmo pode baixar arquivos da internet com a ajuda do comando </a:t>
            </a:r>
            <a:r>
              <a:rPr lang="pt-BR" dirty="0" err="1"/>
              <a:t>wget</a:t>
            </a:r>
            <a:r>
              <a:rPr lang="pt-BR" dirty="0"/>
              <a:t>. Para fazer isso, simplesmente digite </a:t>
            </a:r>
            <a:r>
              <a:rPr lang="pt-BR" dirty="0" err="1"/>
              <a:t>wget</a:t>
            </a:r>
            <a:r>
              <a:rPr lang="pt-BR" dirty="0"/>
              <a:t> seguido pelo link de download do arquivo.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D3A95CE-791A-4099-A75C-F5207DF78B1D}"/>
              </a:ext>
            </a:extLst>
          </p:cNvPr>
          <p:cNvSpPr/>
          <p:nvPr/>
        </p:nvSpPr>
        <p:spPr>
          <a:xfrm>
            <a:off x="6353756" y="4353851"/>
            <a:ext cx="5267114" cy="198545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768BFA-C5A0-48E0-809C-C778BA052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9" y="4484115"/>
            <a:ext cx="5056820" cy="1724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4387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DCC9F-86C4-4DE1-98E9-BD38EF3F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246A0B8-A10C-4993-A9CD-A51D4045F7C9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stat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92AA1CF-647B-4BAE-9ED9-70E17A915DA2}"/>
              </a:ext>
            </a:extLst>
          </p:cNvPr>
          <p:cNvSpPr/>
          <p:nvPr/>
        </p:nvSpPr>
        <p:spPr>
          <a:xfrm>
            <a:off x="991039" y="3429000"/>
            <a:ext cx="3882801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Mostra o estado de um arquivo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20036B2-2F5C-4316-95DC-E3A4A1069FCD}"/>
              </a:ext>
            </a:extLst>
          </p:cNvPr>
          <p:cNvSpPr/>
          <p:nvPr/>
        </p:nvSpPr>
        <p:spPr>
          <a:xfrm>
            <a:off x="5024761" y="4643522"/>
            <a:ext cx="5184559" cy="15624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7B5CF5-0D09-4C35-B5E7-905FF17B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59" y="4888034"/>
            <a:ext cx="4788641" cy="1073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441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E61AE-1E54-430B-AD32-9080EBDD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B103E2B-BF05-4918-97AE-6E83E9057AFB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cmp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94C33CB-21E9-4611-B488-301E528984AF}"/>
              </a:ext>
            </a:extLst>
          </p:cNvPr>
          <p:cNvSpPr/>
          <p:nvPr/>
        </p:nvSpPr>
        <p:spPr>
          <a:xfrm>
            <a:off x="991039" y="3429000"/>
            <a:ext cx="3882801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Compara arquivos.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53B9603-0118-4581-A437-18F5A5A75936}"/>
              </a:ext>
            </a:extLst>
          </p:cNvPr>
          <p:cNvSpPr/>
          <p:nvPr/>
        </p:nvSpPr>
        <p:spPr>
          <a:xfrm>
            <a:off x="3861787" y="4886418"/>
            <a:ext cx="5184560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F854F9-06E1-49C7-B8FD-637D8B1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40" y="5174277"/>
            <a:ext cx="3867690" cy="2476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E9D1C-3A13-4B63-AD79-A9BCADB5E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 b="2630"/>
          <a:stretch/>
        </p:blipFill>
        <p:spPr>
          <a:xfrm>
            <a:off x="4089678" y="5174278"/>
            <a:ext cx="1760902" cy="2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2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2A9BB-91CD-4579-99B4-273C072B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4A4B756-85C3-4E3E-A3F6-0DE1EC9C6D05}"/>
              </a:ext>
            </a:extLst>
          </p:cNvPr>
          <p:cNvSpPr/>
          <p:nvPr/>
        </p:nvSpPr>
        <p:spPr>
          <a:xfrm>
            <a:off x="319595" y="2166151"/>
            <a:ext cx="3977197" cy="272544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B84CC2-4699-4262-9579-3FBD2458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4" y="2375080"/>
            <a:ext cx="3883710" cy="230758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0413DE-ABAD-45F8-946B-4693C2E84A46}"/>
              </a:ext>
            </a:extLst>
          </p:cNvPr>
          <p:cNvSpPr/>
          <p:nvPr/>
        </p:nvSpPr>
        <p:spPr>
          <a:xfrm>
            <a:off x="2648203" y="3668232"/>
            <a:ext cx="2713607" cy="244672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 memória base, na maioria das vezes não é alterada, 4.096 MB é o padrão. O número de </a:t>
            </a:r>
            <a:r>
              <a:rPr lang="pt-BR" dirty="0" err="1"/>
              <a:t>CPU's</a:t>
            </a:r>
            <a:r>
              <a:rPr lang="pt-BR" dirty="0"/>
              <a:t> pode ser modificado de acordo com a necessidade. 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798B4E6-07CF-4B2C-9AED-5D5E023A1589}"/>
              </a:ext>
            </a:extLst>
          </p:cNvPr>
          <p:cNvSpPr/>
          <p:nvPr/>
        </p:nvSpPr>
        <p:spPr>
          <a:xfrm>
            <a:off x="6287236" y="2712462"/>
            <a:ext cx="3883710" cy="2594499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388D8E-B9B6-4F66-A8BA-31779782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00" y="2896743"/>
            <a:ext cx="3601063" cy="22259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444DEA6-CCB1-49E6-A032-56AA96DC655C}"/>
              </a:ext>
            </a:extLst>
          </p:cNvPr>
          <p:cNvSpPr/>
          <p:nvPr/>
        </p:nvSpPr>
        <p:spPr>
          <a:xfrm>
            <a:off x="9400699" y="4595568"/>
            <a:ext cx="2327856" cy="1509204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As gigas também podem ser alteradas de acordo com a necessidade.</a:t>
            </a:r>
          </a:p>
        </p:txBody>
      </p:sp>
    </p:spTree>
    <p:extLst>
      <p:ext uri="{BB962C8B-B14F-4D97-AF65-F5344CB8AC3E}">
        <p14:creationId xmlns:p14="http://schemas.microsoft.com/office/powerpoint/2010/main" val="264009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D17E4-B9B6-415C-9450-51A8CD8B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Liniux</a:t>
            </a:r>
            <a:r>
              <a:rPr lang="pt-BR" dirty="0"/>
              <a:t>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DC4FF723-C890-410F-9B26-A508A463DE90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mv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DC890D7-5A6B-449F-BD99-7B660664A082}"/>
              </a:ext>
            </a:extLst>
          </p:cNvPr>
          <p:cNvSpPr/>
          <p:nvPr/>
        </p:nvSpPr>
        <p:spPr>
          <a:xfrm>
            <a:off x="991039" y="3429000"/>
            <a:ext cx="3882801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Move arquivos.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0316476-4935-48A1-9C47-6170718DC1C5}"/>
              </a:ext>
            </a:extLst>
          </p:cNvPr>
          <p:cNvSpPr/>
          <p:nvPr/>
        </p:nvSpPr>
        <p:spPr>
          <a:xfrm>
            <a:off x="5903649" y="5023835"/>
            <a:ext cx="4776187" cy="8354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C7E08D-CF1F-4AA3-A721-5792669E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585" y="5305678"/>
            <a:ext cx="3400900" cy="2381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51CAF8-367B-489A-9B41-564232D71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87" b="2630"/>
          <a:stretch/>
        </p:blipFill>
        <p:spPr>
          <a:xfrm>
            <a:off x="6202564" y="5305678"/>
            <a:ext cx="1760902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2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3F350-4A42-4491-BFCB-F7E2624F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6D371C48-16FE-4952-987E-D13A4B727EA2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gzip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2BB482-07EF-44ED-9FD9-64DDE41A0E1B}"/>
              </a:ext>
            </a:extLst>
          </p:cNvPr>
          <p:cNvSpPr/>
          <p:nvPr/>
        </p:nvSpPr>
        <p:spPr>
          <a:xfrm>
            <a:off x="5442011" y="4483224"/>
            <a:ext cx="4776187" cy="15003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096572C-97A0-4CBD-AF54-3A802F299830}"/>
              </a:ext>
            </a:extLst>
          </p:cNvPr>
          <p:cNvSpPr/>
          <p:nvPr/>
        </p:nvSpPr>
        <p:spPr>
          <a:xfrm>
            <a:off x="991039" y="3429000"/>
            <a:ext cx="3882801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Comprime ou expande arquivo.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A2CE87-2B08-42BC-8206-5A2C8F90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969" y="4685623"/>
            <a:ext cx="3896269" cy="1095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3430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826CB-DC4F-4EAC-BE67-C1AEF5B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Linux-Comandos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551A8FCB-B473-4FE1-948F-B84875E04F53}"/>
              </a:ext>
            </a:extLst>
          </p:cNvPr>
          <p:cNvSpPr/>
          <p:nvPr/>
        </p:nvSpPr>
        <p:spPr>
          <a:xfrm>
            <a:off x="547157" y="2549000"/>
            <a:ext cx="1908699" cy="7190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file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FF1A689-56B7-433C-AA59-33046D8D943D}"/>
              </a:ext>
            </a:extLst>
          </p:cNvPr>
          <p:cNvSpPr/>
          <p:nvPr/>
        </p:nvSpPr>
        <p:spPr>
          <a:xfrm>
            <a:off x="5069150" y="5023835"/>
            <a:ext cx="4909351" cy="99522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0A687E1-F7D1-44F4-9F72-268A2A262882}"/>
              </a:ext>
            </a:extLst>
          </p:cNvPr>
          <p:cNvSpPr/>
          <p:nvPr/>
        </p:nvSpPr>
        <p:spPr>
          <a:xfrm>
            <a:off x="991039" y="3429000"/>
            <a:ext cx="3882801" cy="82340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Determina o tipo de arquivo.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AA371F-8D9C-467C-A260-D1002B8F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15" y="5194119"/>
            <a:ext cx="4604226" cy="5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15FF8-B003-40AB-B414-0E0B4DF9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4A401FF-8DC8-4448-9363-7263C4FFBB36}"/>
              </a:ext>
            </a:extLst>
          </p:cNvPr>
          <p:cNvSpPr/>
          <p:nvPr/>
        </p:nvSpPr>
        <p:spPr>
          <a:xfrm>
            <a:off x="470517" y="2121763"/>
            <a:ext cx="5184559" cy="3382392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4F7C9C-5617-4504-940A-54376F44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9" y="2447233"/>
            <a:ext cx="5100312" cy="2607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27C4D31-509D-4B6C-9FA4-A0BCB41033A1}"/>
              </a:ext>
            </a:extLst>
          </p:cNvPr>
          <p:cNvSpPr/>
          <p:nvPr/>
        </p:nvSpPr>
        <p:spPr>
          <a:xfrm>
            <a:off x="5143914" y="4513928"/>
            <a:ext cx="3373515" cy="1080938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Ao final é só pressionar o mouse em “Finalizar”.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E3B95F3-EBF5-48BB-9AF8-062DD94D34FD}"/>
              </a:ext>
            </a:extLst>
          </p:cNvPr>
          <p:cNvSpPr/>
          <p:nvPr/>
        </p:nvSpPr>
        <p:spPr>
          <a:xfrm rot="18637055">
            <a:off x="4234650" y="4847990"/>
            <a:ext cx="363984" cy="35510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05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E7381-7442-4394-80E2-9CA16717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E43CD7-E848-4562-97EA-FA89A7D65A58}"/>
              </a:ext>
            </a:extLst>
          </p:cNvPr>
          <p:cNvSpPr/>
          <p:nvPr/>
        </p:nvSpPr>
        <p:spPr>
          <a:xfrm>
            <a:off x="914400" y="2405849"/>
            <a:ext cx="5442012" cy="329361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008DD2-B59D-48A1-9826-8132F9E0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93" y="2733628"/>
            <a:ext cx="4927107" cy="2638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F82EC54-964E-4424-A84C-7174706F8385}"/>
              </a:ext>
            </a:extLst>
          </p:cNvPr>
          <p:cNvSpPr/>
          <p:nvPr/>
        </p:nvSpPr>
        <p:spPr>
          <a:xfrm>
            <a:off x="6800295" y="4492101"/>
            <a:ext cx="4412202" cy="1713390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Para iniciar a instalação do S.O Linux, deve-se clicar em sua máquina. </a:t>
            </a:r>
          </a:p>
        </p:txBody>
      </p:sp>
    </p:spTree>
    <p:extLst>
      <p:ext uri="{BB962C8B-B14F-4D97-AF65-F5344CB8AC3E}">
        <p14:creationId xmlns:p14="http://schemas.microsoft.com/office/powerpoint/2010/main" val="52017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7AA66-C0A5-4A72-BBE0-1072143CF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uma máquina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65833F-AA92-4E7A-9FF2-BA950C456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931670F-3772-42CC-8A13-D3A5F6E984AB}"/>
              </a:ext>
            </a:extLst>
          </p:cNvPr>
          <p:cNvSpPr/>
          <p:nvPr/>
        </p:nvSpPr>
        <p:spPr>
          <a:xfrm>
            <a:off x="680320" y="2254928"/>
            <a:ext cx="5329863" cy="4039340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447DFA-E45C-46A0-972E-0B61BFDE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5" y="2511759"/>
            <a:ext cx="4671284" cy="3506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870C20-82BE-43E0-87ED-89F31D7C44EE}"/>
              </a:ext>
            </a:extLst>
          </p:cNvPr>
          <p:cNvSpPr/>
          <p:nvPr/>
        </p:nvSpPr>
        <p:spPr>
          <a:xfrm>
            <a:off x="6702641" y="4057095"/>
            <a:ext cx="4199138" cy="2381801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Máquina carregando para o término das configurações.</a:t>
            </a:r>
          </a:p>
        </p:txBody>
      </p:sp>
    </p:spTree>
    <p:extLst>
      <p:ext uri="{BB962C8B-B14F-4D97-AF65-F5344CB8AC3E}">
        <p14:creationId xmlns:p14="http://schemas.microsoft.com/office/powerpoint/2010/main" val="358712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39671E7-D6D9-4A7D-89AC-B63B10EC7771}"/>
              </a:ext>
            </a:extLst>
          </p:cNvPr>
          <p:cNvSpPr/>
          <p:nvPr/>
        </p:nvSpPr>
        <p:spPr>
          <a:xfrm>
            <a:off x="8886548" y="5113538"/>
            <a:ext cx="2991774" cy="1056442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Linux está pronto para o uso!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FC43BF-D0EA-49E6-AF9D-579F14E97B49}"/>
              </a:ext>
            </a:extLst>
          </p:cNvPr>
          <p:cNvSpPr/>
          <p:nvPr/>
        </p:nvSpPr>
        <p:spPr>
          <a:xfrm>
            <a:off x="914400" y="1331651"/>
            <a:ext cx="6747029" cy="388841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5184AF-173A-49C9-AD77-B300F272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82" y="1442404"/>
            <a:ext cx="3269941" cy="2452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D9C166-E90A-410F-B6CE-1C0744BA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84" y="2840638"/>
            <a:ext cx="3848185" cy="2272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502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BF257-D803-4A0A-91DC-8C70EB9D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colocar o Linux em tela cheia?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FB96D-D64F-4134-8C33-850F3384905C}"/>
              </a:ext>
            </a:extLst>
          </p:cNvPr>
          <p:cNvSpPr/>
          <p:nvPr/>
        </p:nvSpPr>
        <p:spPr>
          <a:xfrm>
            <a:off x="258977" y="2221989"/>
            <a:ext cx="3940161" cy="19860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2C9326-39E9-46FF-88AB-8C931826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" y="2334634"/>
            <a:ext cx="3278963" cy="1760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6EB344E-DBF2-4DE7-8026-CE48935B47BB}"/>
              </a:ext>
            </a:extLst>
          </p:cNvPr>
          <p:cNvSpPr/>
          <p:nvPr/>
        </p:nvSpPr>
        <p:spPr>
          <a:xfrm>
            <a:off x="258977" y="4425131"/>
            <a:ext cx="3940161" cy="198602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4F8A1D-B65F-4127-A361-436B4223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5" y="4544767"/>
            <a:ext cx="3249774" cy="1746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Chave Direita 10">
            <a:extLst>
              <a:ext uri="{FF2B5EF4-FFF2-40B4-BE49-F238E27FC236}">
                <a16:creationId xmlns:a16="http://schemas.microsoft.com/office/drawing/2014/main" id="{D1C44F95-5413-45D4-971E-554D0390FF10}"/>
              </a:ext>
            </a:extLst>
          </p:cNvPr>
          <p:cNvSpPr/>
          <p:nvPr/>
        </p:nvSpPr>
        <p:spPr>
          <a:xfrm>
            <a:off x="4358936" y="2221989"/>
            <a:ext cx="497149" cy="1986027"/>
          </a:xfrm>
          <a:prstGeom prst="rightBrac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86790165-1459-43AB-9490-D6E5C2DEBCD4}"/>
              </a:ext>
            </a:extLst>
          </p:cNvPr>
          <p:cNvSpPr/>
          <p:nvPr/>
        </p:nvSpPr>
        <p:spPr>
          <a:xfrm>
            <a:off x="4358936" y="4426611"/>
            <a:ext cx="497149" cy="1986027"/>
          </a:xfrm>
          <a:prstGeom prst="rightBrace">
            <a:avLst/>
          </a:prstGeom>
          <a:ln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1E3578-4C75-4027-874E-537DEFA5F492}"/>
              </a:ext>
            </a:extLst>
          </p:cNvPr>
          <p:cNvSpPr txBox="1"/>
          <p:nvPr/>
        </p:nvSpPr>
        <p:spPr>
          <a:xfrm>
            <a:off x="5015883" y="3030335"/>
            <a:ext cx="532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Inicialmente a tela se encontrará dessa maneira.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079AA5B-E402-479A-B1F3-88D195BCB42D}"/>
              </a:ext>
            </a:extLst>
          </p:cNvPr>
          <p:cNvSpPr txBox="1"/>
          <p:nvPr/>
        </p:nvSpPr>
        <p:spPr>
          <a:xfrm>
            <a:off x="5015884" y="4927107"/>
            <a:ext cx="658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deixa-la preenchida é necessário clicar na tela com o botão direito do mouse e clicar na opção                        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9AE7F4D-7BC4-4617-A4FA-BF9B6D3F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507" y="5250272"/>
            <a:ext cx="1514686" cy="2857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933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575</TotalTime>
  <Words>891</Words>
  <Application>Microsoft Office PowerPoint</Application>
  <PresentationFormat>Widescreen</PresentationFormat>
  <Paragraphs>118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5" baseType="lpstr">
      <vt:lpstr>Arial</vt:lpstr>
      <vt:lpstr>Trebuchet MS</vt:lpstr>
      <vt:lpstr>Berlim</vt:lpstr>
      <vt:lpstr>Máquina Virtual</vt:lpstr>
      <vt:lpstr>Como criar uma máquina virtual</vt:lpstr>
      <vt:lpstr>Como criar uma máquina virtual</vt:lpstr>
      <vt:lpstr>Como criar uma máquina virtual</vt:lpstr>
      <vt:lpstr>Como criar uma máquina virtual</vt:lpstr>
      <vt:lpstr>Como criar uma máquina virtual</vt:lpstr>
      <vt:lpstr>Como criar uma máquina virtual</vt:lpstr>
      <vt:lpstr>Apresentação do PowerPoint</vt:lpstr>
      <vt:lpstr>Como colocar o Linux em tela cheia?</vt:lpstr>
      <vt:lpstr>Como colocar o Linux em tela cheia?</vt:lpstr>
      <vt:lpstr>Como colocar o Linux em tela cheia?</vt:lpstr>
      <vt:lpstr>Máquina Virtual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</vt:lpstr>
      <vt:lpstr>Linux-Comandos </vt:lpstr>
      <vt:lpstr>Linux-Comandos </vt:lpstr>
      <vt:lpstr>Linux-Comandos</vt:lpstr>
      <vt:lpstr>Linux-Comandos</vt:lpstr>
      <vt:lpstr>Linux-Comandos </vt:lpstr>
      <vt:lpstr>Linux-Comandos</vt:lpstr>
      <vt:lpstr>Linux-Comandos</vt:lpstr>
      <vt:lpstr>Linux-Comandos </vt:lpstr>
      <vt:lpstr>Linux-Comandos</vt:lpstr>
      <vt:lpstr>Linux-Comandos</vt:lpstr>
      <vt:lpstr>Linux-Comandos </vt:lpstr>
      <vt:lpstr>Linux-Comandos</vt:lpstr>
      <vt:lpstr>Linux-Comandos</vt:lpstr>
      <vt:lpstr>Linux-Comandos</vt:lpstr>
      <vt:lpstr>Liniux-Comandos</vt:lpstr>
      <vt:lpstr>Linux-Comandos</vt:lpstr>
      <vt:lpstr>Linux-Comandos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Máquina Virtual</dc:title>
  <dc:creator>HELOISE CASTRO</dc:creator>
  <cp:lastModifiedBy>HELOISE MONZANI DE CASTRO</cp:lastModifiedBy>
  <cp:revision>37</cp:revision>
  <dcterms:created xsi:type="dcterms:W3CDTF">2023-04-05T17:02:38Z</dcterms:created>
  <dcterms:modified xsi:type="dcterms:W3CDTF">2023-04-10T18:28:58Z</dcterms:modified>
</cp:coreProperties>
</file>